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</p:sldMasterIdLst>
  <p:notesMasterIdLst>
    <p:notesMasterId r:id="rId14"/>
  </p:notesMasterIdLst>
  <p:sldIdLst>
    <p:sldId id="257" r:id="rId4"/>
    <p:sldId id="270" r:id="rId5"/>
    <p:sldId id="256" r:id="rId6"/>
    <p:sldId id="276" r:id="rId7"/>
    <p:sldId id="259" r:id="rId8"/>
    <p:sldId id="273" r:id="rId9"/>
    <p:sldId id="267" r:id="rId10"/>
    <p:sldId id="269" r:id="rId11"/>
    <p:sldId id="271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0" autoAdjust="0"/>
    <p:restoredTop sz="94651" autoAdjust="0"/>
  </p:normalViewPr>
  <p:slideViewPr>
    <p:cSldViewPr snapToGrid="0">
      <p:cViewPr varScale="1">
        <p:scale>
          <a:sx n="93" d="100"/>
          <a:sy n="93" d="100"/>
        </p:scale>
        <p:origin x="16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4E492-D242-4ED2-9F34-AA679628B9F5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80AAE-E5DD-49BD-954C-F029C341F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46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878B49-05B7-4781-A8F7-37E64BB1D97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037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Supporting 7 Arctic projects this year. Sending drillers on three of the projects. 5 Antarctic projects for the 23/24 season.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80AAE-E5DD-49BD-954C-F029C341F8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40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F08A-4796-46E4-96D3-5219601EC717}" type="datetime1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1B1F-AAC2-4699-A4D3-6BD2EC06B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26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10EAA-4E49-4F85-A38D-7CF822A04E0B}" type="datetime1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1B1F-AAC2-4699-A4D3-6BD2EC06B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47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127C4-C686-449B-BEDD-FD84B1E7B5FE}" type="datetime1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1B1F-AAC2-4699-A4D3-6BD2EC06B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69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489234498_4968e72d68_b.jpg"/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117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95409"/>
            <a:ext cx="111760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" y="3886200"/>
            <a:ext cx="1097280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756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0"/>
            <a:ext cx="10972800" cy="762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10871200" cy="6096000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000" b="1">
                <a:solidFill>
                  <a:schemeClr val="tx2"/>
                </a:solidFill>
              </a:defRPr>
            </a:lvl3pPr>
            <a:lvl4pPr>
              <a:defRPr sz="1800" b="1">
                <a:solidFill>
                  <a:schemeClr val="tx2"/>
                </a:solidFill>
              </a:defRPr>
            </a:lvl4pPr>
            <a:lvl5pPr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8880" y="638556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601DD041-8229-44D9-8CBF-464B38BC12A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12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489234498_4968e72d68_b.jpg"/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117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95409"/>
            <a:ext cx="111760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" y="3886200"/>
            <a:ext cx="1097280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77287" y="304801"/>
            <a:ext cx="918544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81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0"/>
            <a:ext cx="10972800" cy="762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10871200" cy="6096000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000" b="1">
                <a:solidFill>
                  <a:schemeClr val="tx2"/>
                </a:solidFill>
              </a:defRPr>
            </a:lvl3pPr>
            <a:lvl4pPr>
              <a:defRPr sz="1800" b="1">
                <a:solidFill>
                  <a:schemeClr val="tx2"/>
                </a:solidFill>
              </a:defRPr>
            </a:lvl4pPr>
            <a:lvl5pPr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8880" y="6385560"/>
            <a:ext cx="731520" cy="39624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601DD041-8229-44D9-8CBF-464B38BC12A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86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/>
          <a:lstStyle/>
          <a:p>
            <a:fld id="{81F77D20-64DA-4A30-BF87-0A605E9EA22F}" type="datetime1">
              <a:rPr lang="en-US" smtClean="0">
                <a:solidFill>
                  <a:prstClr val="black"/>
                </a:solidFill>
              </a:rPr>
              <a:t>4/21/2023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/>
          <a:lstStyle/>
          <a:p>
            <a:fld id="{B728A69A-A311-409A-A8B3-509AE24A513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2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211E-A3EF-485E-9848-DAE95DBB672B}" type="datetime1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1B1F-AAC2-4699-A4D3-6BD2EC06B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85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C9D8-B7C2-4E89-8441-9B7FEED5E89F}" type="datetime1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1B1F-AAC2-4699-A4D3-6BD2EC06B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48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E89E-D2B8-4970-832C-44A269448A11}" type="datetime1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1B1F-AAC2-4699-A4D3-6BD2EC06B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05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3BDBC-7D01-47BC-A7B8-075DD7219DE1}" type="datetime1">
              <a:rPr lang="en-US" smtClean="0"/>
              <a:t>4/21/2023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1B1F-AAC2-4699-A4D3-6BD2EC06B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98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0311-557B-4A51-80DA-B88AA5D3F48F}" type="datetime1">
              <a:rPr lang="en-US" smtClean="0"/>
              <a:t>4/21/2023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1B1F-AAC2-4699-A4D3-6BD2EC06B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3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D3666-75E0-480A-B786-89F2477D06E5}" type="datetime1">
              <a:rPr lang="en-US" smtClean="0"/>
              <a:t>4/21/2023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1B1F-AAC2-4699-A4D3-6BD2EC06B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06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7CD4-CD28-4A0F-B6C8-76C010F4FDDD}" type="datetime1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1B1F-AAC2-4699-A4D3-6BD2EC06B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64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3CCAE-CB4D-4D4A-AD66-DB7F54EBC266}" type="datetime1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E1B1F-AAC2-4699-A4D3-6BD2EC06B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0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heme" Target="../theme/them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jpe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634BF-B69B-413F-9D4B-5331E01CECB6}" type="datetime1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E1B1F-AAC2-4699-A4D3-6BD2EC06B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5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11176000" y="0"/>
            <a:ext cx="101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SIG_Icon.JP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63199" y="5867409"/>
            <a:ext cx="827207" cy="448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19601" y="306468"/>
            <a:ext cx="914400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63199" y="1436098"/>
            <a:ext cx="827207" cy="7314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/>
          <a:srcRect l="3918" t="6576" r="5964" b="8354"/>
          <a:stretch/>
        </p:blipFill>
        <p:spPr>
          <a:xfrm>
            <a:off x="11219602" y="4890207"/>
            <a:ext cx="898769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4146" y="2581584"/>
            <a:ext cx="747841" cy="8474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02177" y="3843020"/>
            <a:ext cx="811776" cy="45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34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lvl1pPr algn="l" defTabSz="914377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891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64" indent="-228594" algn="l" defTabSz="91437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15" indent="-228594" algn="l" defTabSz="914377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28" indent="-228594" algn="l" defTabSz="914377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41" indent="-228594" algn="l" defTabSz="914377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17" indent="-182875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192" indent="-182875" algn="l" defTabSz="91437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067" indent="-182875" algn="l" defTabSz="914377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943" indent="-182875" algn="l" defTabSz="914377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11176000" y="0"/>
            <a:ext cx="101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SIG_Icon.JP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63199" y="5867409"/>
            <a:ext cx="827207" cy="44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hf sldNum="0" hdr="0" ftr="0" dt="0"/>
  <p:txStyles>
    <p:titleStyle>
      <a:lvl1pPr algn="l" defTabSz="914377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891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64" indent="-228594" algn="l" defTabSz="91437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15" indent="-228594" algn="l" defTabSz="914377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28" indent="-228594" algn="l" defTabSz="914377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41" indent="-228594" algn="l" defTabSz="914377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17" indent="-182875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192" indent="-182875" algn="l" defTabSz="91437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067" indent="-182875" algn="l" defTabSz="914377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943" indent="-182875" algn="l" defTabSz="914377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6120" y="985613"/>
            <a:ext cx="9939759" cy="1981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U.S. Ice Drilling Program</a:t>
            </a:r>
            <a:b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tx2"/>
                </a:solidFill>
              </a:rPr>
              <a:t>Sub Glacial Rock Coring and Agile Ice Coring Drills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3092116"/>
            <a:ext cx="8255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/>
              </a:rPr>
              <a:t>Greenland Ice Sheet Stability – Lessons from the Past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Calibri"/>
              </a:rPr>
              <a:t>University of Bergen, April 19-21, 2023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6029" y="5106205"/>
            <a:ext cx="48179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Calibri"/>
              </a:rPr>
              <a:t>Jay Johnson</a:t>
            </a:r>
          </a:p>
          <a:p>
            <a:r>
              <a:rPr lang="en-US" sz="2000" b="1" dirty="0">
                <a:solidFill>
                  <a:srgbClr val="0070C0"/>
                </a:solidFill>
                <a:latin typeface="Calibri"/>
              </a:rPr>
              <a:t>IDP Mechanical Engineer / Project Manager</a:t>
            </a:r>
          </a:p>
          <a:p>
            <a:r>
              <a:rPr lang="en-US" sz="2000" b="1" dirty="0">
                <a:solidFill>
                  <a:srgbClr val="0070C0"/>
                </a:solidFill>
                <a:latin typeface="Calibri"/>
              </a:rPr>
              <a:t>University of Wisconsin-Madison</a:t>
            </a:r>
          </a:p>
        </p:txBody>
      </p:sp>
    </p:spTree>
    <p:extLst>
      <p:ext uri="{BB962C8B-B14F-4D97-AF65-F5344CB8AC3E}">
        <p14:creationId xmlns:p14="http://schemas.microsoft.com/office/powerpoint/2010/main" val="370596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58063" y="224589"/>
            <a:ext cx="6737684" cy="3204411"/>
          </a:xfrm>
        </p:spPr>
        <p:txBody>
          <a:bodyPr/>
          <a:lstStyle/>
          <a:p>
            <a:pPr algn="ctr"/>
            <a:br>
              <a:rPr lang="en-US" dirty="0">
                <a:solidFill>
                  <a:schemeClr val="tx2"/>
                </a:solidFill>
              </a:rPr>
            </a:b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tx2"/>
                </a:solidFill>
              </a:rPr>
              <a:t>For more information visit:</a:t>
            </a:r>
            <a:br>
              <a:rPr lang="en-US" sz="44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icedrill.org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instagram.com/</a:t>
            </a:r>
            <a:r>
              <a:rPr lang="en-US" sz="3200" dirty="0" err="1">
                <a:solidFill>
                  <a:schemeClr val="tx2"/>
                </a:solidFill>
              </a:rPr>
              <a:t>us_icedrilling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twitter.com/</a:t>
            </a:r>
            <a:r>
              <a:rPr lang="en-US" sz="3200" dirty="0" err="1">
                <a:solidFill>
                  <a:schemeClr val="tx2"/>
                </a:solidFill>
              </a:rPr>
              <a:t>US_IceDrilling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facebook.com/</a:t>
            </a:r>
            <a:r>
              <a:rPr lang="en-US" sz="3200" dirty="0" err="1">
                <a:solidFill>
                  <a:schemeClr val="tx2"/>
                </a:solidFill>
              </a:rPr>
              <a:t>UsIceDrillingProgram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youtube.com/user/</a:t>
            </a:r>
            <a:r>
              <a:rPr lang="en-US" sz="3200" dirty="0" err="1">
                <a:solidFill>
                  <a:schemeClr val="tx2"/>
                </a:solidFill>
              </a:rPr>
              <a:t>USIceDrillingVideos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B88DF0C-B962-B541-1A23-E8195C01D043}"/>
              </a:ext>
            </a:extLst>
          </p:cNvPr>
          <p:cNvSpPr txBox="1">
            <a:spLocks/>
          </p:cNvSpPr>
          <p:nvPr/>
        </p:nvSpPr>
        <p:spPr>
          <a:xfrm>
            <a:off x="428368" y="362465"/>
            <a:ext cx="4273183" cy="12521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285956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75B7090D-C849-4917-3F04-CBA8E96103D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59" y="2831150"/>
            <a:ext cx="4501261" cy="304161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D73550-A0F0-7A8D-620F-1D87B06D0315}"/>
              </a:ext>
            </a:extLst>
          </p:cNvPr>
          <p:cNvSpPr txBox="1"/>
          <p:nvPr/>
        </p:nvSpPr>
        <p:spPr>
          <a:xfrm>
            <a:off x="7583930" y="1126572"/>
            <a:ext cx="4501261" cy="1477328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32633"/>
                </a:solidFill>
                <a:effectLst/>
                <a:latin typeface="Open Sans" panose="020B0606030504020204" pitchFamily="34" charset="0"/>
              </a:rPr>
              <a:t>The </a:t>
            </a:r>
            <a:r>
              <a:rPr lang="en-US" b="1" i="0" dirty="0">
                <a:solidFill>
                  <a:srgbClr val="032633"/>
                </a:solidFill>
                <a:effectLst/>
                <a:latin typeface="Open Sans" panose="020B0606030504020204" pitchFamily="34" charset="0"/>
              </a:rPr>
              <a:t>U.S.</a:t>
            </a:r>
            <a:r>
              <a:rPr lang="en-US" b="0" i="0" dirty="0">
                <a:solidFill>
                  <a:srgbClr val="032633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b="1" i="0" dirty="0">
                <a:solidFill>
                  <a:srgbClr val="032633"/>
                </a:solidFill>
                <a:effectLst/>
                <a:latin typeface="Open Sans" panose="020B0606030504020204" pitchFamily="34" charset="0"/>
              </a:rPr>
              <a:t>Ice Drilling Program (IDP)</a:t>
            </a:r>
            <a:r>
              <a:rPr lang="en-US" b="0" i="0" dirty="0">
                <a:solidFill>
                  <a:srgbClr val="032633"/>
                </a:solidFill>
                <a:effectLst/>
                <a:latin typeface="Open Sans" panose="020B0606030504020204" pitchFamily="34" charset="0"/>
              </a:rPr>
              <a:t> was established by the</a:t>
            </a:r>
            <a:r>
              <a:rPr lang="en-US" b="0" i="0" dirty="0">
                <a:effectLst/>
                <a:latin typeface="Open Sans" panose="020B0606030504020204" pitchFamily="34" charset="0"/>
              </a:rPr>
              <a:t> </a:t>
            </a:r>
            <a:r>
              <a:rPr lang="en-US" b="0" i="0" u="none" strike="noStrike" dirty="0">
                <a:effectLst/>
                <a:latin typeface="Open Sans" panose="020B0606030504020204" pitchFamily="34" charset="0"/>
              </a:rPr>
              <a:t>National Science Foundation</a:t>
            </a:r>
            <a:r>
              <a:rPr lang="en-US" b="0" i="0" dirty="0">
                <a:effectLst/>
                <a:latin typeface="Open Sans" panose="020B0606030504020204" pitchFamily="34" charset="0"/>
              </a:rPr>
              <a:t> </a:t>
            </a:r>
            <a:r>
              <a:rPr lang="en-US" b="0" i="0" dirty="0">
                <a:solidFill>
                  <a:srgbClr val="032633"/>
                </a:solidFill>
                <a:effectLst/>
                <a:latin typeface="Open Sans" panose="020B0606030504020204" pitchFamily="34" charset="0"/>
              </a:rPr>
              <a:t>(NSF) to lead integrated planning for ice coring and drilling and provision of drills and drilling services.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4A860B-2E6E-27CF-CD70-A70790865B50}"/>
              </a:ext>
            </a:extLst>
          </p:cNvPr>
          <p:cNvSpPr txBox="1"/>
          <p:nvPr/>
        </p:nvSpPr>
        <p:spPr>
          <a:xfrm>
            <a:off x="341919" y="2952714"/>
            <a:ext cx="6948486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US" b="1" dirty="0"/>
              <a:t>PRIMARY SERVICES PROVIDED:  </a:t>
            </a:r>
            <a:endParaRPr lang="en-US" dirty="0"/>
          </a:p>
          <a:p>
            <a:pPr marL="609750" lvl="1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Integrated Long Range Planning to enable successful field campaigns in the polar regions and on mid-latitude glaciers</a:t>
            </a:r>
          </a:p>
          <a:p>
            <a:pPr marL="609750" lvl="1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Technology development (drills, logging winches, etc.) at IDP at the University of Wisconsin-Madison</a:t>
            </a:r>
          </a:p>
          <a:p>
            <a:pPr marL="609750" lvl="1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Field project support through the provision of ice/rock drilling and logging equipment as well as driller services</a:t>
            </a:r>
          </a:p>
          <a:p>
            <a:pPr marL="609750" lvl="1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Education and Outreach</a:t>
            </a:r>
          </a:p>
          <a:p>
            <a:pPr marL="609750" lvl="1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Proposal support for investigators</a:t>
            </a:r>
          </a:p>
          <a:p>
            <a:pPr marL="609750" lvl="1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Custodianship of much of NSF’s fleet of polar ice and rock coring equipment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3AAA32D-CCEA-2FFF-F3EE-72600A77529F}"/>
              </a:ext>
            </a:extLst>
          </p:cNvPr>
          <p:cNvGrpSpPr/>
          <p:nvPr/>
        </p:nvGrpSpPr>
        <p:grpSpPr>
          <a:xfrm>
            <a:off x="1796895" y="5663446"/>
            <a:ext cx="8598208" cy="1067067"/>
            <a:chOff x="1752600" y="5655537"/>
            <a:chExt cx="8598208" cy="106706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005AAA1-22F7-856A-4634-AF993C9E8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5666264"/>
              <a:ext cx="1056340" cy="105634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71D5A1-D225-55C7-8523-8FEC31501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9987" y="5655537"/>
              <a:ext cx="1098691" cy="1058029"/>
            </a:xfrm>
            <a:prstGeom prst="rect">
              <a:avLst/>
            </a:prstGeom>
          </p:spPr>
        </p:pic>
        <p:pic>
          <p:nvPicPr>
            <p:cNvPr id="17" name="Picture 16" descr="https://www.ssec.wisc.edu/logo/SSEC_logo_small24.png">
              <a:extLst>
                <a:ext uri="{FF2B5EF4-FFF2-40B4-BE49-F238E27FC236}">
                  <a16:creationId xmlns:a16="http://schemas.microsoft.com/office/drawing/2014/main" id="{F11A7C11-398D-3743-767C-CEC3847CA9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9725" y="5864854"/>
              <a:ext cx="1121083" cy="824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F4647C0-49FD-03F4-270A-6561C2872D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734" b="8083"/>
          <a:stretch/>
        </p:blipFill>
        <p:spPr>
          <a:xfrm>
            <a:off x="251301" y="103330"/>
            <a:ext cx="7205243" cy="807308"/>
          </a:xfrm>
          <a:prstGeom prst="rect">
            <a:avLst/>
          </a:prstGeom>
        </p:spPr>
      </p:pic>
      <p:pic>
        <p:nvPicPr>
          <p:cNvPr id="4" name="idp_movie_1080p_04">
            <a:hlinkClick r:id="" action="ppaction://media"/>
            <a:extLst>
              <a:ext uri="{FF2B5EF4-FFF2-40B4-BE49-F238E27FC236}">
                <a16:creationId xmlns:a16="http://schemas.microsoft.com/office/drawing/2014/main" id="{F87AAE79-3EF5-5E7A-707B-DAE97FF88F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t="26086" b="25224"/>
          <a:stretch/>
        </p:blipFill>
        <p:spPr>
          <a:xfrm>
            <a:off x="198919" y="910638"/>
            <a:ext cx="7215793" cy="1976300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B6CE47-CD2B-2870-66EC-DE84C74C9129}"/>
              </a:ext>
            </a:extLst>
          </p:cNvPr>
          <p:cNvSpPr txBox="1"/>
          <p:nvPr/>
        </p:nvSpPr>
        <p:spPr>
          <a:xfrm>
            <a:off x="4423720" y="136525"/>
            <a:ext cx="20429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https://icedrill.org</a:t>
            </a:r>
          </a:p>
        </p:txBody>
      </p:sp>
    </p:spTree>
    <p:extLst>
      <p:ext uri="{BB962C8B-B14F-4D97-AF65-F5344CB8AC3E}">
        <p14:creationId xmlns:p14="http://schemas.microsoft.com/office/powerpoint/2010/main" val="296586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8517" y="185502"/>
            <a:ext cx="705050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IDP Agile Ice Coring Drills:</a:t>
            </a:r>
          </a:p>
          <a:p>
            <a:endParaRPr lang="en-US" sz="1400" b="1" dirty="0">
              <a:solidFill>
                <a:srgbClr val="0070C0"/>
              </a:solidFill>
            </a:endParaRPr>
          </a:p>
          <a:p>
            <a:r>
              <a:rPr lang="en-US" sz="2000" b="1" dirty="0"/>
              <a:t>Hand Augers, Prairie Dog, Sidewinder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/>
              <a:t>76 and 102 mm (3 and 4 inch) core diameters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/>
              <a:t>0 – 40 meters depth range (max with Sidewinder winch)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/>
              <a:t>100 – 200 lbs. shipping weight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/>
              <a:t>6 m – 2 hrs., 30 m – 8 hrs.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600" b="1" dirty="0"/>
          </a:p>
          <a:p>
            <a:r>
              <a:rPr lang="en-US" sz="2000" b="1" dirty="0"/>
              <a:t>Shallow Ice Coring Drills (</a:t>
            </a:r>
            <a:r>
              <a:rPr lang="en-US" sz="2000" b="1" dirty="0" err="1"/>
              <a:t>Stampfli</a:t>
            </a:r>
            <a:r>
              <a:rPr lang="en-US" sz="2000" b="1" dirty="0"/>
              <a:t>, Eclipse, </a:t>
            </a:r>
            <a:r>
              <a:rPr lang="en-US" sz="2000" b="1" dirty="0" err="1"/>
              <a:t>Foro</a:t>
            </a:r>
            <a:r>
              <a:rPr lang="en-US" sz="2000" b="1" dirty="0"/>
              <a:t> 400, and BID)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/>
              <a:t>51, 76, 98 and 241 mm (2, 3, 3.9, and 9.5 inch) core diameters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/>
              <a:t>0 – 400 meters depth range (dry)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/>
              <a:t>400 – 4500 lbs. shipping weight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/>
              <a:t>Requires 1-2 IDP Drillers to operate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/>
              <a:t>100 m ~ 30 hrs., 200 m ~ 75 hrs.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  <a:p>
            <a:pPr lvl="1"/>
            <a:endParaRPr lang="en-US" b="1" dirty="0">
              <a:solidFill>
                <a:srgbClr val="0070C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0070C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AC81B-850C-4556-868E-24D682C9B3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0" t="11864" r="4400" b="9294"/>
          <a:stretch/>
        </p:blipFill>
        <p:spPr>
          <a:xfrm>
            <a:off x="3508696" y="4231617"/>
            <a:ext cx="3378371" cy="21965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7A0715-A058-5061-9129-EB1BC93F5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296" y="772561"/>
            <a:ext cx="2370153" cy="17776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385" y="3126154"/>
            <a:ext cx="1888230" cy="33191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sailboat on the water&#10;&#10;Description automatically generated with low confidence">
            <a:extLst>
              <a:ext uri="{FF2B5EF4-FFF2-40B4-BE49-F238E27FC236}">
                <a16:creationId xmlns:a16="http://schemas.microsoft.com/office/drawing/2014/main" id="{AA40B9CE-46B7-18C1-A990-E397E852E2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9" b="15009"/>
          <a:stretch/>
        </p:blipFill>
        <p:spPr>
          <a:xfrm>
            <a:off x="9355987" y="906192"/>
            <a:ext cx="2740897" cy="16439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picture containing snow, outdoor, skiing, nature&#10;&#10;Description automatically generated">
            <a:extLst>
              <a:ext uri="{FF2B5EF4-FFF2-40B4-BE49-F238E27FC236}">
                <a16:creationId xmlns:a16="http://schemas.microsoft.com/office/drawing/2014/main" id="{E317FAB9-D4B0-329C-C32F-B187638D57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17" y="4231377"/>
            <a:ext cx="2951861" cy="22138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2F3904-7F62-43BC-3E05-4B7F9F11EF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19183" y="3538904"/>
            <a:ext cx="3302001" cy="24765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C255BF-0DD9-8551-B79F-9C992FDC5E97}"/>
              </a:ext>
            </a:extLst>
          </p:cNvPr>
          <p:cNvSpPr txBox="1"/>
          <p:nvPr/>
        </p:nvSpPr>
        <p:spPr>
          <a:xfrm>
            <a:off x="7376560" y="2628692"/>
            <a:ext cx="129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Hand Auger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9D0038-AE26-B1F0-3836-CF3A5A305E2D}"/>
              </a:ext>
            </a:extLst>
          </p:cNvPr>
          <p:cNvSpPr txBox="1"/>
          <p:nvPr/>
        </p:nvSpPr>
        <p:spPr>
          <a:xfrm>
            <a:off x="9784831" y="2624741"/>
            <a:ext cx="1883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Foro</a:t>
            </a:r>
            <a:r>
              <a:rPr lang="en-US" dirty="0"/>
              <a:t> 400/BID Tent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DA48FE-0BAA-CB43-9B78-9B1301AB35A9}"/>
              </a:ext>
            </a:extLst>
          </p:cNvPr>
          <p:cNvSpPr txBox="1"/>
          <p:nvPr/>
        </p:nvSpPr>
        <p:spPr>
          <a:xfrm>
            <a:off x="1126483" y="6488668"/>
            <a:ext cx="1390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Stampfli</a:t>
            </a:r>
            <a:r>
              <a:rPr lang="en-US" dirty="0"/>
              <a:t> Drill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459BC6-833F-FD0C-EE43-B1E49E722B2E}"/>
              </a:ext>
            </a:extLst>
          </p:cNvPr>
          <p:cNvSpPr txBox="1"/>
          <p:nvPr/>
        </p:nvSpPr>
        <p:spPr>
          <a:xfrm>
            <a:off x="4534199" y="6488668"/>
            <a:ext cx="125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Eclipse Drill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01A87D-EF9A-1E16-E709-183264C3CB2C}"/>
              </a:ext>
            </a:extLst>
          </p:cNvPr>
          <p:cNvSpPr txBox="1"/>
          <p:nvPr/>
        </p:nvSpPr>
        <p:spPr>
          <a:xfrm>
            <a:off x="7460160" y="6488668"/>
            <a:ext cx="149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Foro</a:t>
            </a:r>
            <a:r>
              <a:rPr lang="en-US" dirty="0"/>
              <a:t> 400 Drill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487A59-742D-D10F-8ACB-F65EC358E1F6}"/>
              </a:ext>
            </a:extLst>
          </p:cNvPr>
          <p:cNvSpPr txBox="1"/>
          <p:nvPr/>
        </p:nvSpPr>
        <p:spPr>
          <a:xfrm>
            <a:off x="10091151" y="6488668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Blue Ice Drill</a:t>
            </a:r>
          </a:p>
        </p:txBody>
      </p:sp>
    </p:spTree>
    <p:extLst>
      <p:ext uri="{BB962C8B-B14F-4D97-AF65-F5344CB8AC3E}">
        <p14:creationId xmlns:p14="http://schemas.microsoft.com/office/powerpoint/2010/main" val="4208344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96408E-5F73-0E78-DBFC-662067DD0C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5" t="14346" r="15448" b="15049"/>
          <a:stretch/>
        </p:blipFill>
        <p:spPr>
          <a:xfrm>
            <a:off x="3011147" y="1144588"/>
            <a:ext cx="8696582" cy="55519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4271" y="399548"/>
            <a:ext cx="705050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IDP Agile Ice Coring Drills:</a:t>
            </a:r>
          </a:p>
          <a:p>
            <a:pPr lvl="1"/>
            <a:endParaRPr lang="en-US" b="1" dirty="0">
              <a:solidFill>
                <a:srgbClr val="0070C0"/>
              </a:solidFill>
            </a:endParaRPr>
          </a:p>
          <a:p>
            <a:pPr lvl="1"/>
            <a:endParaRPr lang="en-US" b="1" dirty="0">
              <a:solidFill>
                <a:srgbClr val="0070C0"/>
              </a:solidFill>
            </a:endParaRPr>
          </a:p>
          <a:p>
            <a:r>
              <a:rPr lang="en-US" sz="2000" b="1" dirty="0"/>
              <a:t>700 Drill (In Development)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/>
              <a:t>70 mm (2.75 inch) core diameter x 1 m long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/>
              <a:t>0 – 700 meter depth range (wet drilling)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/>
              <a:t>16,500 lbs. estimated shipping weight (Drill: 4500 lbs. &amp; Consumables: 12,000 lbs.)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/>
              <a:t>Requires 3 IDP Drillers to operate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pPr lvl="1"/>
            <a:endParaRPr lang="en-US" b="1" dirty="0">
              <a:solidFill>
                <a:srgbClr val="0070C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0070C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79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864" y="104273"/>
            <a:ext cx="7098632" cy="626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b="1" dirty="0"/>
          </a:p>
          <a:p>
            <a:r>
              <a:rPr lang="en-US" sz="3200" b="1" dirty="0"/>
              <a:t>IDP Bedrock Coring Drill Systems:</a:t>
            </a:r>
          </a:p>
          <a:p>
            <a:endParaRPr lang="en-US" sz="1100" b="1" dirty="0">
              <a:solidFill>
                <a:srgbClr val="0070C0"/>
              </a:solidFill>
            </a:endParaRPr>
          </a:p>
          <a:p>
            <a:endParaRPr lang="en-US" sz="700" b="1" dirty="0"/>
          </a:p>
          <a:p>
            <a:r>
              <a:rPr lang="en-US" sz="2400" b="1" dirty="0"/>
              <a:t>Winkie Drill </a:t>
            </a:r>
          </a:p>
          <a:p>
            <a:r>
              <a:rPr lang="en-US" sz="2400" b="1" dirty="0"/>
              <a:t>Agile Sub-Ice Geological (ASIG) Drill</a:t>
            </a:r>
          </a:p>
          <a:p>
            <a:r>
              <a:rPr lang="en-US" sz="2400" b="1" dirty="0"/>
              <a:t>Basil Access Sampling and Exploration (BASE) Drill</a:t>
            </a:r>
          </a:p>
          <a:p>
            <a:endParaRPr lang="en-US" sz="1400" b="1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Designed to drill through </a:t>
            </a:r>
            <a:r>
              <a:rPr lang="en-US" sz="2000" b="1" dirty="0" err="1"/>
              <a:t>firn</a:t>
            </a:r>
            <a:r>
              <a:rPr lang="en-US" sz="2000" b="1" dirty="0"/>
              <a:t>/ice to reach bedrock for subglacial sampling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b="1" dirty="0" err="1"/>
              <a:t>Firn</a:t>
            </a:r>
            <a:r>
              <a:rPr lang="en-US" sz="2000" b="1" dirty="0"/>
              <a:t> cored or </a:t>
            </a:r>
            <a:r>
              <a:rPr lang="en-US" sz="2000" b="1" dirty="0" err="1"/>
              <a:t>augered</a:t>
            </a:r>
            <a:r>
              <a:rPr lang="en-US" sz="2000" b="1" dirty="0"/>
              <a:t> to reach impermeable ice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Permeable layers are cased and sealed to impermeable ice with an inflatable packer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Ice drilled in a continuous manner with a full-face bit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Ice and rock core recovery via wireline (ASIG and BASE drills only)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Continuous drilling fluid circulation and chip filtration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b="1" dirty="0"/>
              <a:t>Drilling fluid can be recovered/reused at project completion</a:t>
            </a:r>
          </a:p>
          <a:p>
            <a:pPr lvl="1"/>
            <a:endParaRPr lang="en-US" sz="1100" b="1" dirty="0">
              <a:solidFill>
                <a:srgbClr val="FF0000"/>
              </a:solidFill>
            </a:endParaRP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***Requires frozen subglacial environment***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822" y="104273"/>
            <a:ext cx="4021418" cy="660608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0094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72B8FF3-0BE0-FA00-2986-60F1B0EDEB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825296"/>
              </p:ext>
            </p:extLst>
          </p:nvPr>
        </p:nvGraphicFramePr>
        <p:xfrm>
          <a:off x="235948" y="1002030"/>
          <a:ext cx="6982893" cy="57099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16752">
                  <a:extLst>
                    <a:ext uri="{9D8B030D-6E8A-4147-A177-3AD203B41FA5}">
                      <a16:colId xmlns:a16="http://schemas.microsoft.com/office/drawing/2014/main" val="2087955574"/>
                    </a:ext>
                  </a:extLst>
                </a:gridCol>
                <a:gridCol w="2371725">
                  <a:extLst>
                    <a:ext uri="{9D8B030D-6E8A-4147-A177-3AD203B41FA5}">
                      <a16:colId xmlns:a16="http://schemas.microsoft.com/office/drawing/2014/main" val="4075073323"/>
                    </a:ext>
                  </a:extLst>
                </a:gridCol>
                <a:gridCol w="2294416">
                  <a:extLst>
                    <a:ext uri="{9D8B030D-6E8A-4147-A177-3AD203B41FA5}">
                      <a16:colId xmlns:a16="http://schemas.microsoft.com/office/drawing/2014/main" val="875072593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Drill Type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500" dirty="0"/>
                        <a:t>Surface Driven Rock Coring</a:t>
                      </a:r>
                      <a:r>
                        <a:rPr lang="en-US" sz="1500" baseline="0" dirty="0"/>
                        <a:t> Rig</a:t>
                      </a:r>
                      <a:endParaRPr lang="en-US" sz="15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877064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Power Unit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500" dirty="0"/>
                        <a:t>Brushless</a:t>
                      </a:r>
                      <a:r>
                        <a:rPr lang="en-US" sz="1500" baseline="0" dirty="0"/>
                        <a:t> DC Electric Motor, 3kW</a:t>
                      </a:r>
                      <a:endParaRPr lang="en-US" sz="15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033709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Drill Sting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500" dirty="0"/>
                        <a:t>Rigid, Single Wall</a:t>
                      </a:r>
                      <a:r>
                        <a:rPr lang="en-US" sz="1500" baseline="0" dirty="0"/>
                        <a:t> Drill Rod</a:t>
                      </a:r>
                      <a:endParaRPr lang="en-US" sz="15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9980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500" dirty="0"/>
                        <a:t>Rod</a:t>
                      </a:r>
                      <a:r>
                        <a:rPr lang="en-US" sz="1500" baseline="0" dirty="0"/>
                        <a:t> Tripping Mechanism</a:t>
                      </a:r>
                      <a:endParaRPr lang="en-US" sz="15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500" dirty="0"/>
                        <a:t>Tripod with</a:t>
                      </a:r>
                      <a:r>
                        <a:rPr lang="en-US" sz="1500" baseline="0" dirty="0"/>
                        <a:t> Capstan Winch</a:t>
                      </a:r>
                      <a:endParaRPr lang="en-US" sz="15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978202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Drill Fluid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500" dirty="0"/>
                        <a:t>Isopar 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504959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Fluid Filtration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500" dirty="0"/>
                        <a:t>Yes,</a:t>
                      </a:r>
                      <a:r>
                        <a:rPr lang="en-US" sz="1500" baseline="0" dirty="0"/>
                        <a:t> Gravity Forced Filter Bags</a:t>
                      </a:r>
                      <a:endParaRPr lang="en-US" sz="15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919889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Set up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500" dirty="0"/>
                        <a:t>1-3 people, 4 hours in good conditions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87065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Operation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500" dirty="0"/>
                        <a:t>2-3 people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866823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Drilling rate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500" dirty="0"/>
                        <a:t>3-5 m/hr. ice/dirty ice, .3-5 m/hr. in rock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584106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Logistics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500" dirty="0"/>
                        <a:t>4,300 lb. min, Twin Otter &amp; Helicopter transportable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1883994"/>
                  </a:ext>
                </a:extLst>
              </a:tr>
              <a:tr h="538480">
                <a:tc>
                  <a:txBody>
                    <a:bodyPr/>
                    <a:lstStyle/>
                    <a:p>
                      <a:r>
                        <a:rPr lang="en-US" sz="1500" dirty="0"/>
                        <a:t>Rod/Core</a:t>
                      </a:r>
                      <a:r>
                        <a:rPr lang="en-US" sz="1500" baseline="0" dirty="0"/>
                        <a:t> Barrel Configuration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AW34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86T2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007434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Core Size 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33.4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71.7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799236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r>
                        <a:rPr lang="en-US" sz="1500" dirty="0"/>
                        <a:t>Maximum Core</a:t>
                      </a:r>
                      <a:r>
                        <a:rPr lang="en-US" sz="1500" baseline="0" dirty="0"/>
                        <a:t> Length [m]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910123"/>
                  </a:ext>
                </a:extLst>
              </a:tr>
              <a:tr h="328295">
                <a:tc>
                  <a:txBody>
                    <a:bodyPr/>
                    <a:lstStyle/>
                    <a:p>
                      <a:r>
                        <a:rPr lang="en-US" sz="1500" dirty="0"/>
                        <a:t>Available</a:t>
                      </a:r>
                      <a:r>
                        <a:rPr lang="en-US" sz="1500" baseline="0" dirty="0"/>
                        <a:t> Bit Configuration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Impregnated, </a:t>
                      </a:r>
                      <a:r>
                        <a:rPr lang="en-US" sz="1500" dirty="0" err="1"/>
                        <a:t>GeoSet</a:t>
                      </a:r>
                      <a:r>
                        <a:rPr lang="en-US" sz="1500" dirty="0"/>
                        <a:t>, PDC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/>
                        <a:t>Impreganted</a:t>
                      </a:r>
                      <a:r>
                        <a:rPr lang="en-US" sz="1500" dirty="0"/>
                        <a:t>,</a:t>
                      </a:r>
                      <a:r>
                        <a:rPr lang="en-US" sz="1500" baseline="0" dirty="0"/>
                        <a:t> </a:t>
                      </a:r>
                      <a:r>
                        <a:rPr lang="en-US" sz="1500" baseline="0" dirty="0" err="1"/>
                        <a:t>GeoSet</a:t>
                      </a:r>
                      <a:r>
                        <a:rPr lang="en-US" sz="1500" baseline="0" dirty="0"/>
                        <a:t>, PDC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73087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Depth Capacity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Untested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26460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Drill</a:t>
                      </a:r>
                      <a:r>
                        <a:rPr lang="en-US" sz="1500" baseline="0" dirty="0"/>
                        <a:t> Rod Material [-]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Aluminum</a:t>
                      </a:r>
                      <a:r>
                        <a:rPr lang="en-US" sz="1500" baseline="0" dirty="0"/>
                        <a:t> (steel couplers)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Steel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23352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Rod Weight [</a:t>
                      </a:r>
                      <a:r>
                        <a:rPr lang="en-US" sz="1500" dirty="0" err="1"/>
                        <a:t>lbs</a:t>
                      </a:r>
                      <a:r>
                        <a:rPr lang="en-US" sz="1500" dirty="0"/>
                        <a:t>/m]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82268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DF8D2D6-8A71-A87E-FF25-16F201523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096" y="117300"/>
            <a:ext cx="3524663" cy="46981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D7BA8F9-BDD5-5679-24C4-C3BA5D68324A}"/>
              </a:ext>
            </a:extLst>
          </p:cNvPr>
          <p:cNvSpPr txBox="1">
            <a:spLocks/>
          </p:cNvSpPr>
          <p:nvPr/>
        </p:nvSpPr>
        <p:spPr>
          <a:xfrm>
            <a:off x="162292" y="306705"/>
            <a:ext cx="6757737" cy="8858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+mn-lt"/>
              </a:rPr>
              <a:t>Winkie Drill Specifications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DB33AC-DEE4-40DC-8E99-BE21DEA503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184"/>
          <a:stretch/>
        </p:blipFill>
        <p:spPr>
          <a:xfrm>
            <a:off x="7332537" y="5227977"/>
            <a:ext cx="2391891" cy="11816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CF66BB-2167-F4EA-ED94-C28DE9472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579" y="4962525"/>
            <a:ext cx="2281583" cy="17125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9967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89" y="95250"/>
            <a:ext cx="6757737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ASIG Drill Specifications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513047"/>
              </p:ext>
            </p:extLst>
          </p:nvPr>
        </p:nvGraphicFramePr>
        <p:xfrm>
          <a:off x="148389" y="1049004"/>
          <a:ext cx="7672472" cy="51206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85286">
                  <a:extLst>
                    <a:ext uri="{9D8B030D-6E8A-4147-A177-3AD203B41FA5}">
                      <a16:colId xmlns:a16="http://schemas.microsoft.com/office/drawing/2014/main" val="2087955574"/>
                    </a:ext>
                  </a:extLst>
                </a:gridCol>
                <a:gridCol w="5087186">
                  <a:extLst>
                    <a:ext uri="{9D8B030D-6E8A-4147-A177-3AD203B41FA5}">
                      <a16:colId xmlns:a16="http://schemas.microsoft.com/office/drawing/2014/main" val="4075073323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Drill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Surface</a:t>
                      </a:r>
                      <a:r>
                        <a:rPr lang="en-US" sz="1500" baseline="0" dirty="0"/>
                        <a:t> D</a:t>
                      </a:r>
                      <a:r>
                        <a:rPr lang="en-US" sz="1500" dirty="0"/>
                        <a:t>riven Rock Coring</a:t>
                      </a:r>
                      <a:r>
                        <a:rPr lang="en-US" sz="1500" baseline="0" dirty="0"/>
                        <a:t> Rig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877064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Power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4ct. Kubota D1105-T-E35B Diesel Engines (33 </a:t>
                      </a:r>
                      <a:r>
                        <a:rPr lang="en-US" sz="1500" dirty="0" err="1"/>
                        <a:t>hp</a:t>
                      </a:r>
                      <a:r>
                        <a:rPr lang="en-US" sz="1500" dirty="0"/>
                        <a:t> each)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033709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Drill 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Rigid, Single Wall</a:t>
                      </a:r>
                      <a:r>
                        <a:rPr lang="en-US" sz="1500" baseline="0" dirty="0"/>
                        <a:t> Drill Rod (</a:t>
                      </a:r>
                      <a:r>
                        <a:rPr lang="en-US" sz="1500" baseline="0" dirty="0" err="1"/>
                        <a:t>Sandvik</a:t>
                      </a:r>
                      <a:r>
                        <a:rPr lang="en-US" sz="1500" baseline="0" dirty="0"/>
                        <a:t> WL56)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99803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Rod</a:t>
                      </a:r>
                      <a:r>
                        <a:rPr lang="en-US" sz="1500" baseline="0" dirty="0"/>
                        <a:t> Tripping Mechanism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Rig</a:t>
                      </a:r>
                      <a:r>
                        <a:rPr lang="en-US" sz="1500" baseline="0" dirty="0"/>
                        <a:t> m</a:t>
                      </a:r>
                      <a:r>
                        <a:rPr lang="en-US" sz="1500" dirty="0"/>
                        <a:t>ast hydraulics/chuck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978202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Drill Fluid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/>
                        <a:t>Isopar</a:t>
                      </a:r>
                      <a:r>
                        <a:rPr lang="en-US" sz="1500" dirty="0"/>
                        <a:t> K (Exxon-Mobil)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504959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Fluid Filtration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Continuous</a:t>
                      </a:r>
                      <a:r>
                        <a:rPr lang="en-US" sz="1500" baseline="0" dirty="0"/>
                        <a:t> -</a:t>
                      </a:r>
                      <a:r>
                        <a:rPr lang="en-US" sz="1500" dirty="0"/>
                        <a:t> shaker</a:t>
                      </a:r>
                      <a:r>
                        <a:rPr lang="en-US" sz="1500" baseline="0" dirty="0"/>
                        <a:t> table, secondary filter, chip </a:t>
                      </a:r>
                      <a:r>
                        <a:rPr lang="en-US" sz="1500" baseline="0" dirty="0" err="1"/>
                        <a:t>melter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919889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Rod/Core</a:t>
                      </a:r>
                      <a:r>
                        <a:rPr lang="en-US" sz="1500" baseline="0" dirty="0"/>
                        <a:t> Barrel Configuration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/>
                        <a:t>Sandvik</a:t>
                      </a:r>
                      <a:r>
                        <a:rPr lang="en-US" sz="1500" dirty="0"/>
                        <a:t> WL56 thin-kerf</a:t>
                      </a:r>
                      <a:r>
                        <a:rPr lang="en-US" sz="1500" baseline="0" dirty="0"/>
                        <a:t> metric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007434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Core Size 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39 (larger core</a:t>
                      </a:r>
                      <a:r>
                        <a:rPr lang="en-US" sz="1500" baseline="0" dirty="0"/>
                        <a:t> possible with different drill rod)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799236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Maximum Core</a:t>
                      </a:r>
                      <a:r>
                        <a:rPr lang="en-US" sz="1500" baseline="0" dirty="0"/>
                        <a:t> Length [m]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1.5 or 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910123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Available</a:t>
                      </a:r>
                      <a:r>
                        <a:rPr lang="en-US" sz="1500" baseline="0" dirty="0"/>
                        <a:t> Bit Configuration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Hardened</a:t>
                      </a:r>
                      <a:r>
                        <a:rPr lang="en-US" sz="1500" baseline="0" dirty="0"/>
                        <a:t> Steel (ice)</a:t>
                      </a:r>
                      <a:r>
                        <a:rPr lang="en-US" sz="1500" dirty="0"/>
                        <a:t>, Diamond-impregnated, </a:t>
                      </a:r>
                      <a:r>
                        <a:rPr lang="en-US" sz="1500" dirty="0" err="1"/>
                        <a:t>GeoSet</a:t>
                      </a:r>
                      <a:r>
                        <a:rPr lang="en-US" sz="1500" dirty="0"/>
                        <a:t>, PDC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73087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Depth Capacity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700</a:t>
                      </a:r>
                      <a:r>
                        <a:rPr lang="en-US" sz="1500" baseline="0" dirty="0"/>
                        <a:t> (~1500 m max with modifications, needs testing)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26460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Drill</a:t>
                      </a:r>
                      <a:r>
                        <a:rPr lang="en-US" sz="1500" baseline="0" dirty="0"/>
                        <a:t> Rod Material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Steel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23352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Rod Weight [</a:t>
                      </a:r>
                      <a:r>
                        <a:rPr lang="en-US" sz="1500" dirty="0" err="1"/>
                        <a:t>lbs</a:t>
                      </a:r>
                      <a:r>
                        <a:rPr lang="en-US" sz="1500" dirty="0"/>
                        <a:t>/m]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8.5 (for 39 mm</a:t>
                      </a:r>
                      <a:r>
                        <a:rPr lang="en-US" sz="1500" baseline="0" dirty="0"/>
                        <a:t> core)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822689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Set 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2-3 people, 30 hours in good conditions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69376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2-3 Drillers and 1-2 core handlers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492047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Time-to-Depth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50 hrs. for 200 m, 10 m rock; 100 hrs. est. for 700 m, 10 m rock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61117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000" y="473742"/>
            <a:ext cx="4185236" cy="59295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1990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347" y="-184669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ASIG Drill Transport Logistics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294" y="824745"/>
            <a:ext cx="3276600" cy="594008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</a:rPr>
              <a:t>System deployed via light aircraft, heavy-lift aircraft, or tractor traverse</a:t>
            </a:r>
          </a:p>
          <a:p>
            <a:endParaRPr lang="en-US" b="1" dirty="0">
              <a:solidFill>
                <a:schemeClr val="tx2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</a:rPr>
              <a:t>Heavy equipment not needed for assembly, but does speed up operations</a:t>
            </a:r>
          </a:p>
          <a:p>
            <a:pPr marL="742944" lvl="1" indent="-285744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2"/>
                </a:solidFill>
              </a:rPr>
              <a:t>600 lbs. max single-piece weight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</a:rPr>
              <a:t>Weight is highly dependent upon project requirements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</a:rPr>
              <a:t># of holes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tx2"/>
                </a:solidFill>
              </a:rPr>
              <a:t>Firn</a:t>
            </a:r>
            <a:r>
              <a:rPr lang="en-US" b="1" dirty="0">
                <a:solidFill>
                  <a:schemeClr val="tx2"/>
                </a:solidFill>
              </a:rPr>
              <a:t> depth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</a:rPr>
              <a:t>Bedrock depth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</a:rPr>
              <a:t>Spares*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</a:endParaRPr>
          </a:p>
          <a:p>
            <a:r>
              <a:rPr lang="en-US" sz="1600" b="1" dirty="0">
                <a:solidFill>
                  <a:srgbClr val="FF0000"/>
                </a:solidFill>
              </a:rPr>
              <a:t>*Spare components and extra drilling fluid improve project success but increase system weight significantly.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4761" y="764970"/>
            <a:ext cx="5486400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Sample System Weights for Shallow and Deep Projects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218" y="1140894"/>
            <a:ext cx="5075487" cy="56529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170113"/>
            <a:ext cx="3493168" cy="65513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8870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643DCC-4343-1537-C86C-96E038DC4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35" t="7387" r="23899"/>
          <a:stretch/>
        </p:blipFill>
        <p:spPr>
          <a:xfrm>
            <a:off x="7697203" y="1414991"/>
            <a:ext cx="4267200" cy="333353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8E5C9B6-BDE2-7957-CC89-F2A09301E778}"/>
              </a:ext>
            </a:extLst>
          </p:cNvPr>
          <p:cNvSpPr txBox="1">
            <a:spLocks/>
          </p:cNvSpPr>
          <p:nvPr/>
        </p:nvSpPr>
        <p:spPr>
          <a:xfrm>
            <a:off x="227597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BASE Drill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8FE005-214D-054F-B229-EA38E1B4EB0E}"/>
              </a:ext>
            </a:extLst>
          </p:cNvPr>
          <p:cNvSpPr txBox="1"/>
          <p:nvPr/>
        </p:nvSpPr>
        <p:spPr>
          <a:xfrm>
            <a:off x="227596" y="989630"/>
            <a:ext cx="72209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Drill rig is being designed and fabricated by Multi-Power Products.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Anticipating delivery in Nov 2023</a:t>
            </a:r>
          </a:p>
          <a:p>
            <a:r>
              <a:rPr lang="en-US" dirty="0"/>
              <a:t>IDP will build the supporting systems and purchase the down-hole tooling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AD2355F-E7FB-115E-159B-0ACBCF70FF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638280"/>
              </p:ext>
            </p:extLst>
          </p:nvPr>
        </p:nvGraphicFramePr>
        <p:xfrm>
          <a:off x="227597" y="2104918"/>
          <a:ext cx="7235884" cy="4160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27659">
                  <a:extLst>
                    <a:ext uri="{9D8B030D-6E8A-4147-A177-3AD203B41FA5}">
                      <a16:colId xmlns:a16="http://schemas.microsoft.com/office/drawing/2014/main" val="2087955574"/>
                    </a:ext>
                  </a:extLst>
                </a:gridCol>
                <a:gridCol w="4708225">
                  <a:extLst>
                    <a:ext uri="{9D8B030D-6E8A-4147-A177-3AD203B41FA5}">
                      <a16:colId xmlns:a16="http://schemas.microsoft.com/office/drawing/2014/main" val="4075073323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Drill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Top Drive Rock Coring</a:t>
                      </a:r>
                      <a:r>
                        <a:rPr lang="en-US" sz="1500" baseline="0" dirty="0"/>
                        <a:t> Rig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877064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Power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2ct. 38 hp Kohler gas engines (Can run on one engine)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033709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Drill 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Rigid, Single Wall</a:t>
                      </a:r>
                      <a:r>
                        <a:rPr lang="en-US" sz="1500" baseline="0" dirty="0"/>
                        <a:t> Drill Rod (</a:t>
                      </a:r>
                      <a:r>
                        <a:rPr lang="en-US" sz="1500" baseline="0" dirty="0" err="1"/>
                        <a:t>Sandvik</a:t>
                      </a:r>
                      <a:r>
                        <a:rPr lang="en-US" sz="1500" baseline="0" dirty="0"/>
                        <a:t> WL56)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99803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Rod</a:t>
                      </a:r>
                      <a:r>
                        <a:rPr lang="en-US" sz="1500" baseline="0" dirty="0"/>
                        <a:t> Tripping Mechanism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Rig</a:t>
                      </a:r>
                      <a:r>
                        <a:rPr lang="en-US" sz="1500" baseline="0" dirty="0"/>
                        <a:t> m</a:t>
                      </a:r>
                      <a:r>
                        <a:rPr lang="en-US" sz="1500" dirty="0"/>
                        <a:t>ast hydraulics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978202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Drill Fluid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/>
                        <a:t>Isopar</a:t>
                      </a:r>
                      <a:r>
                        <a:rPr lang="en-US" sz="1500" dirty="0"/>
                        <a:t> K (Exxon-Mobil)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504959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Fluid Filtration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Continuous</a:t>
                      </a:r>
                      <a:r>
                        <a:rPr lang="en-US" sz="1500" baseline="0" dirty="0"/>
                        <a:t> -</a:t>
                      </a:r>
                      <a:r>
                        <a:rPr lang="en-US" sz="1500" dirty="0"/>
                        <a:t> shaker</a:t>
                      </a:r>
                      <a:r>
                        <a:rPr lang="en-US" sz="1500" baseline="0" dirty="0"/>
                        <a:t> table, secondary filter, chip </a:t>
                      </a:r>
                      <a:r>
                        <a:rPr lang="en-US" sz="1500" baseline="0" dirty="0" err="1"/>
                        <a:t>melter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919889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Rod/Core</a:t>
                      </a:r>
                      <a:r>
                        <a:rPr lang="en-US" sz="1500" baseline="0" dirty="0"/>
                        <a:t> Barrel Configuration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 err="1"/>
                        <a:t>Sandvik</a:t>
                      </a:r>
                      <a:r>
                        <a:rPr lang="en-US" sz="1500" dirty="0"/>
                        <a:t> WL56 thin-kerf</a:t>
                      </a:r>
                      <a:r>
                        <a:rPr lang="en-US" sz="1500" baseline="0" dirty="0"/>
                        <a:t> metric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007434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Core Size 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39 (larger core</a:t>
                      </a:r>
                      <a:r>
                        <a:rPr lang="en-US" sz="1500" baseline="0" dirty="0"/>
                        <a:t> possible with different drill rod)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799236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Maximum Core</a:t>
                      </a:r>
                      <a:r>
                        <a:rPr lang="en-US" sz="1500" baseline="0" dirty="0"/>
                        <a:t> Length [m]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910123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Available</a:t>
                      </a:r>
                      <a:r>
                        <a:rPr lang="en-US" sz="1500" baseline="0" dirty="0"/>
                        <a:t> Bit Configuration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Hardened</a:t>
                      </a:r>
                      <a:r>
                        <a:rPr lang="en-US" sz="1500" baseline="0" dirty="0"/>
                        <a:t> Steel (ice)</a:t>
                      </a:r>
                      <a:r>
                        <a:rPr lang="en-US" sz="1500" dirty="0"/>
                        <a:t>, Diamond-impregnated, </a:t>
                      </a:r>
                      <a:r>
                        <a:rPr lang="en-US" sz="1500" dirty="0" err="1"/>
                        <a:t>GeoSet</a:t>
                      </a:r>
                      <a:r>
                        <a:rPr lang="en-US" sz="1500" dirty="0"/>
                        <a:t>, PDC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73087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Depth Capacity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26460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Drill</a:t>
                      </a:r>
                      <a:r>
                        <a:rPr lang="en-US" sz="1500" baseline="0" dirty="0"/>
                        <a:t> Rod Material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Steel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23352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/>
                        <a:t>Rod Weight [</a:t>
                      </a:r>
                      <a:r>
                        <a:rPr lang="en-US" sz="1500" dirty="0" err="1"/>
                        <a:t>lbs</a:t>
                      </a:r>
                      <a:r>
                        <a:rPr lang="en-US" sz="1500" dirty="0"/>
                        <a:t>/m]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8.5 (for 39 mm</a:t>
                      </a:r>
                      <a:r>
                        <a:rPr lang="en-US" sz="1500" baseline="0" dirty="0"/>
                        <a:t> core)</a:t>
                      </a:r>
                      <a:endParaRPr lang="en-US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82268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B4755AD-D799-2FD1-10F2-0B521AC29B75}"/>
              </a:ext>
            </a:extLst>
          </p:cNvPr>
          <p:cNvSpPr txBox="1"/>
          <p:nvPr/>
        </p:nvSpPr>
        <p:spPr>
          <a:xfrm>
            <a:off x="7697204" y="4837955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of a similar sized rig MPP will use as the starting point for the BASE Drill Rig design. </a:t>
            </a:r>
          </a:p>
        </p:txBody>
      </p:sp>
    </p:spTree>
    <p:extLst>
      <p:ext uri="{BB962C8B-B14F-4D97-AF65-F5344CB8AC3E}">
        <p14:creationId xmlns:p14="http://schemas.microsoft.com/office/powerpoint/2010/main" val="23689593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djacenc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>
    <a:txDef>
      <a:spPr>
        <a:noFill/>
        <a:ln w="12700">
          <a:noFill/>
        </a:ln>
      </a:spPr>
      <a:bodyPr wrap="square" rtlCol="0">
        <a:spAutoFit/>
      </a:bodyPr>
      <a:lstStyle>
        <a:defPPr marL="285750" indent="-285750">
          <a:buFont typeface="Arial" panose="020B0604020202020204" pitchFamily="34" charset="0"/>
          <a:buChar char="•"/>
          <a:defRPr b="1" dirty="0" smtClean="0">
            <a:solidFill>
              <a:schemeClr val="tx2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Adjacenc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1719</TotalTime>
  <Words>1125</Words>
  <Application>Microsoft Office PowerPoint</Application>
  <PresentationFormat>Widescreen</PresentationFormat>
  <Paragraphs>194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Open Sans</vt:lpstr>
      <vt:lpstr>Wingdings</vt:lpstr>
      <vt:lpstr>Office Theme</vt:lpstr>
      <vt:lpstr>Adjacency</vt:lpstr>
      <vt:lpstr>1_Adjacency</vt:lpstr>
      <vt:lpstr>U.S. Ice Drilling Program Sub Glacial Rock Coring and Agile Ice Coring Drills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ASIG Drill Specifications</vt:lpstr>
      <vt:lpstr>ASIG Drill Transport Logistics</vt:lpstr>
      <vt:lpstr>PowerPoint Presentation</vt:lpstr>
      <vt:lpstr>  For more information visit: icedrill.org instagram.com/us_icedrilling twitter.com/US_IceDrilling facebook.com/UsIceDrillingProgram youtube.com/user/USIceDrillingVideos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 Ice Drilling Program Scientific Traverse Drill Equipment Overview</dc:title>
  <dc:creator>TANNER W KUHL</dc:creator>
  <cp:lastModifiedBy>JAY A JOHNSON</cp:lastModifiedBy>
  <cp:revision>93</cp:revision>
  <dcterms:created xsi:type="dcterms:W3CDTF">2021-06-10T15:30:09Z</dcterms:created>
  <dcterms:modified xsi:type="dcterms:W3CDTF">2023-04-21T06:27:17Z</dcterms:modified>
</cp:coreProperties>
</file>